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9"/>
  </p:notesMasterIdLst>
  <p:sldIdLst>
    <p:sldId id="316" r:id="rId5"/>
    <p:sldId id="315" r:id="rId6"/>
    <p:sldId id="306" r:id="rId7"/>
    <p:sldId id="307" r:id="rId8"/>
    <p:sldId id="308" r:id="rId9"/>
    <p:sldId id="309" r:id="rId10"/>
    <p:sldId id="294" r:id="rId11"/>
    <p:sldId id="295" r:id="rId12"/>
    <p:sldId id="310" r:id="rId13"/>
    <p:sldId id="303" r:id="rId14"/>
    <p:sldId id="304" r:id="rId15"/>
    <p:sldId id="305" r:id="rId16"/>
    <p:sldId id="311" r:id="rId17"/>
    <p:sldId id="31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84967" autoAdjust="0"/>
  </p:normalViewPr>
  <p:slideViewPr>
    <p:cSldViewPr snapToGrid="0">
      <p:cViewPr varScale="1">
        <p:scale>
          <a:sx n="86" d="100"/>
          <a:sy n="86" d="100"/>
        </p:scale>
        <p:origin x="562" y="67"/>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974-4FBB-8267-A07818BB3818}"/>
            </c:ext>
          </c:extLst>
        </c:ser>
        <c:ser>
          <c:idx val="1"/>
          <c:order val="1"/>
          <c:tx>
            <c:strRef>
              <c:f>Sheet1!$C$1</c:f>
              <c:strCache>
                <c:ptCount val="1"/>
                <c:pt idx="0">
                  <c:v>Series 2</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974-4FBB-8267-A07818BB3818}"/>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974-4FBB-8267-A07818BB3818}"/>
            </c:ext>
          </c:extLst>
        </c:ser>
        <c:dLbls>
          <c:showLegendKey val="0"/>
          <c:showVal val="0"/>
          <c:showCatName val="0"/>
          <c:showSerName val="0"/>
          <c:showPercent val="0"/>
          <c:showBubbleSize val="0"/>
        </c:dLbls>
        <c:gapWidth val="219"/>
        <c:overlap val="-27"/>
        <c:axId val="1228544223"/>
        <c:axId val="1196036207"/>
      </c:barChart>
      <c:catAx>
        <c:axId val="1228544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crossAx val="1196036207"/>
        <c:crosses val="autoZero"/>
        <c:auto val="1"/>
        <c:lblAlgn val="ctr"/>
        <c:lblOffset val="100"/>
        <c:noMultiLvlLbl val="0"/>
      </c:catAx>
      <c:valAx>
        <c:axId val="11960362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crossAx val="12285442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2"/>
        </a:solidFill>
        <a:ln>
          <a:solidFill>
            <a:schemeClr val="accent2"/>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1"/>
        </a:solidFill>
        <a:ln>
          <a:solidFill>
            <a:schemeClr val="accent1"/>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5"/>
        </a:solidFill>
        <a:ln>
          <a:solidFill>
            <a:schemeClr val="accent5"/>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3"/>
        </a:solidFill>
        <a:ln>
          <a:solidFill>
            <a:schemeClr val="accent3"/>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a:solidFill>
          <a:schemeClr val="accent4"/>
        </a:solidFill>
        <a:ln>
          <a:solidFill>
            <a:schemeClr val="accent4"/>
          </a:solidFill>
        </a:ln>
      </dgm:spPr>
      <dgm:t>
        <a:bodyPr/>
        <a:lstStyle/>
        <a:p>
          <a:r>
            <a:rPr lang="en-US"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27466" y="2872740"/>
        <a:ext cx="1731473" cy="662940"/>
      </dsp:txXfrm>
    </dsp:sp>
    <dsp:sp modelId="{5E07F9E4-149C-4A89-848F-4ABDD305F0C5}">
      <dsp:nvSpPr>
        <dsp:cNvPr id="0" name=""/>
        <dsp:cNvSpPr/>
      </dsp:nvSpPr>
      <dsp:spPr>
        <a:xfrm>
          <a:off x="212676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26766" y="982941"/>
        <a:ext cx="1675110" cy="1414310"/>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087263" y="2872740"/>
        <a:ext cx="1731473" cy="662940"/>
      </dsp:txXfrm>
    </dsp:sp>
    <dsp:sp modelId="{FD7B29F2-0D66-4B4B-BC8A-82DA23575305}">
      <dsp:nvSpPr>
        <dsp:cNvPr id="0" name=""/>
        <dsp:cNvSpPr/>
      </dsp:nvSpPr>
      <dsp:spPr>
        <a:xfrm>
          <a:off x="4086563"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086563" y="982941"/>
        <a:ext cx="1675110" cy="1414310"/>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047059" y="2872740"/>
        <a:ext cx="1731473" cy="662940"/>
      </dsp:txXfrm>
    </dsp:sp>
    <dsp:sp modelId="{1F1B09A6-DA7E-41D1-B8A6-E3B6E775E5C1}">
      <dsp:nvSpPr>
        <dsp:cNvPr id="0" name=""/>
        <dsp:cNvSpPr/>
      </dsp:nvSpPr>
      <dsp:spPr>
        <a:xfrm>
          <a:off x="6046360"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 </a:t>
          </a:r>
          <a:endParaRPr lang="en-US" sz="1200" kern="1200" dirty="0"/>
        </a:p>
      </dsp:txBody>
      <dsp:txXfrm>
        <a:off x="6046360" y="982941"/>
        <a:ext cx="1675110" cy="1414310"/>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6/27/2024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‹N›</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it-IT"/>
              <a:t>Fare clic per modificare lo stile del titolo dello schema</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it-IT"/>
              <a:t>Fare clic per modificare gli stili del testo dello schema</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it-IT"/>
              <a:t>Fare clic per modificare lo stile del titolo dello schema</a:t>
            </a:r>
            <a:endParaRPr lang="en-US"/>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it-IT"/>
              <a:t>Fare clic per modificare gli stili del testo dello schema</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Intestazione sezion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‹N›</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‹N›</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doi.org/10.1002/aaai.12116" TargetMode="Externa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4AA83C15-E3FA-980E-BEAC-314A41A01ACD}"/>
              </a:ext>
            </a:extLst>
          </p:cNvPr>
          <p:cNvSpPr>
            <a:spLocks noGrp="1"/>
          </p:cNvSpPr>
          <p:nvPr>
            <p:ph type="ctrTitle"/>
          </p:nvPr>
        </p:nvSpPr>
        <p:spPr>
          <a:xfrm>
            <a:off x="763481" y="978280"/>
            <a:ext cx="11290114" cy="2242275"/>
          </a:xfrm>
        </p:spPr>
        <p:txBody>
          <a:bodyPr>
            <a:normAutofit/>
          </a:bodyPr>
          <a:lstStyle/>
          <a:p>
            <a:pPr algn="ctr"/>
            <a:r>
              <a:rPr lang="it-IT" sz="4500" dirty="0" err="1">
                <a:latin typeface="Montserrat" panose="00000500000000000000" pitchFamily="2" charset="0"/>
              </a:rPr>
              <a:t>Towards</a:t>
            </a:r>
            <a:r>
              <a:rPr lang="it-IT" sz="4500" dirty="0">
                <a:latin typeface="Montserrat" panose="00000500000000000000" pitchFamily="2" charset="0"/>
              </a:rPr>
              <a:t> machines </a:t>
            </a:r>
            <a:r>
              <a:rPr lang="it-IT" sz="4500" dirty="0" err="1">
                <a:latin typeface="Montserrat" panose="00000500000000000000" pitchFamily="2" charset="0"/>
              </a:rPr>
              <a:t>that</a:t>
            </a:r>
            <a:r>
              <a:rPr lang="it-IT" sz="4500" dirty="0">
                <a:latin typeface="Montserrat" panose="00000500000000000000" pitchFamily="2" charset="0"/>
              </a:rPr>
              <a:t> </a:t>
            </a:r>
            <a:r>
              <a:rPr lang="it-IT" sz="4500" dirty="0" err="1">
                <a:latin typeface="Montserrat" panose="00000500000000000000" pitchFamily="2" charset="0"/>
              </a:rPr>
              <a:t>understand</a:t>
            </a:r>
            <a:r>
              <a:rPr lang="it-IT" sz="4500" dirty="0">
                <a:latin typeface="Montserrat" panose="00000500000000000000" pitchFamily="2" charset="0"/>
              </a:rPr>
              <a:t> people</a:t>
            </a:r>
            <a:br>
              <a:rPr lang="it-IT" sz="4800" dirty="0">
                <a:latin typeface="Montserrat" panose="00000500000000000000" pitchFamily="2" charset="0"/>
              </a:rPr>
            </a:br>
            <a:endParaRPr lang="en-US" sz="4800" dirty="0">
              <a:latin typeface="Montserrat" panose="00000500000000000000" pitchFamily="2" charset="0"/>
            </a:endParaRPr>
          </a:p>
        </p:txBody>
      </p:sp>
      <p:sp>
        <p:nvSpPr>
          <p:cNvPr id="5" name="Sottotitolo 4">
            <a:extLst>
              <a:ext uri="{FF2B5EF4-FFF2-40B4-BE49-F238E27FC236}">
                <a16:creationId xmlns:a16="http://schemas.microsoft.com/office/drawing/2014/main" id="{EC5560FC-488A-1402-B8F5-26253BD6A3E4}"/>
              </a:ext>
            </a:extLst>
          </p:cNvPr>
          <p:cNvSpPr>
            <a:spLocks noGrp="1"/>
          </p:cNvSpPr>
          <p:nvPr>
            <p:ph type="subTitle" idx="1"/>
          </p:nvPr>
        </p:nvSpPr>
        <p:spPr>
          <a:xfrm>
            <a:off x="1948518" y="2778711"/>
            <a:ext cx="9144000" cy="3538114"/>
          </a:xfrm>
        </p:spPr>
        <p:txBody>
          <a:bodyPr>
            <a:normAutofit/>
          </a:bodyPr>
          <a:lstStyle/>
          <a:p>
            <a:endParaRPr lang="en-US" sz="1800" b="0" i="0" u="none" strike="noStrike" baseline="0" dirty="0">
              <a:solidFill>
                <a:srgbClr val="243847"/>
              </a:solidFill>
              <a:latin typeface="Montserrat" panose="00000500000000000000" pitchFamily="2" charset="0"/>
            </a:endParaRPr>
          </a:p>
          <a:p>
            <a:r>
              <a:rPr lang="fi-FI" sz="1800" dirty="0"/>
              <a:t>Autors:Howes, Andrew; Jokinen, Jussi P. P.; Oulasvirta, Antti</a:t>
            </a:r>
          </a:p>
          <a:p>
            <a:endParaRPr lang="fi-FI" sz="1800" dirty="0"/>
          </a:p>
          <a:p>
            <a:r>
              <a:rPr lang="fi-FI" sz="1800" dirty="0">
                <a:solidFill>
                  <a:srgbClr val="243847"/>
                </a:solidFill>
                <a:latin typeface="Montserrat" panose="00000500000000000000" pitchFamily="2" charset="0"/>
              </a:rPr>
              <a:t>Journal reference: </a:t>
            </a:r>
            <a:r>
              <a:rPr lang="en-US" sz="1800" dirty="0"/>
              <a:t>Howes, A, Jokinen, JPP &amp; </a:t>
            </a:r>
            <a:r>
              <a:rPr lang="en-US" sz="1800" dirty="0" err="1"/>
              <a:t>Oulasvirta</a:t>
            </a:r>
            <a:r>
              <a:rPr lang="en-US" sz="1800" dirty="0"/>
              <a:t>, A 2023, 'Towards machines that understand people', AI Magazine. </a:t>
            </a:r>
            <a:r>
              <a:rPr lang="en-US" sz="1800" dirty="0">
                <a:hlinkClick r:id="rId2"/>
              </a:rPr>
              <a:t>https://doi.org/10.1002/aaai.12116</a:t>
            </a:r>
            <a:endParaRPr lang="en-US" sz="1800" dirty="0"/>
          </a:p>
          <a:p>
            <a:r>
              <a:rPr lang="en-US" sz="1800" dirty="0"/>
              <a:t> </a:t>
            </a:r>
            <a:endParaRPr lang="en-US" sz="180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Cognitive Computing and Artificial Intelligenc</a:t>
            </a:r>
            <a:r>
              <a:rPr lang="en-US" sz="1800" dirty="0">
                <a:solidFill>
                  <a:srgbClr val="243847"/>
                </a:solidFill>
                <a:latin typeface="Montserrat" panose="00000500000000000000" pitchFamily="2" charset="0"/>
              </a:rPr>
              <a:t>e 2024</a:t>
            </a:r>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University of Catania, Italy</a:t>
            </a:r>
          </a:p>
        </p:txBody>
      </p:sp>
      <p:pic>
        <p:nvPicPr>
          <p:cNvPr id="7" name="Elemento grafico 6">
            <a:extLst>
              <a:ext uri="{FF2B5EF4-FFF2-40B4-BE49-F238E27FC236}">
                <a16:creationId xmlns:a16="http://schemas.microsoft.com/office/drawing/2014/main" id="{6352AA32-C711-EB03-4532-95192FE2C64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071191" y="139959"/>
            <a:ext cx="982404" cy="982404"/>
          </a:xfrm>
          <a:prstGeom prst="rect">
            <a:avLst/>
          </a:prstGeom>
        </p:spPr>
      </p:pic>
      <p:sp>
        <p:nvSpPr>
          <p:cNvPr id="10" name="CasellaDiTesto 9">
            <a:extLst>
              <a:ext uri="{FF2B5EF4-FFF2-40B4-BE49-F238E27FC236}">
                <a16:creationId xmlns:a16="http://schemas.microsoft.com/office/drawing/2014/main" id="{F358E148-E189-4925-814F-E08FAF64E97D}"/>
              </a:ext>
            </a:extLst>
          </p:cNvPr>
          <p:cNvSpPr txBox="1"/>
          <p:nvPr/>
        </p:nvSpPr>
        <p:spPr>
          <a:xfrm>
            <a:off x="877077" y="6316825"/>
            <a:ext cx="1492898" cy="307777"/>
          </a:xfrm>
          <a:prstGeom prst="rect">
            <a:avLst/>
          </a:prstGeom>
          <a:noFill/>
        </p:spPr>
        <p:txBody>
          <a:bodyPr wrap="square" rtlCol="0">
            <a:spAutoFit/>
          </a:bodyPr>
          <a:lstStyle/>
          <a:p>
            <a:r>
              <a:rPr lang="it-IT" sz="1400" b="1" dirty="0">
                <a:solidFill>
                  <a:srgbClr val="3C48FE"/>
                </a:solidFill>
                <a:latin typeface="Montserrat" panose="00000500000000000000" pitchFamily="2" charset="0"/>
              </a:rPr>
              <a:t>2023-2024</a:t>
            </a:r>
            <a:endParaRPr lang="en-US" sz="1400" b="1" dirty="0">
              <a:solidFill>
                <a:srgbClr val="3C48FE"/>
              </a:solidFill>
              <a:latin typeface="Montserrat" panose="00000500000000000000" pitchFamily="2" charset="0"/>
            </a:endParaRPr>
          </a:p>
        </p:txBody>
      </p:sp>
      <p:pic>
        <p:nvPicPr>
          <p:cNvPr id="8" name="Immagine 7">
            <a:extLst>
              <a:ext uri="{FF2B5EF4-FFF2-40B4-BE49-F238E27FC236}">
                <a16:creationId xmlns:a16="http://schemas.microsoft.com/office/drawing/2014/main" id="{BC9F9D30-A53D-4342-BDF5-26C3CA572188}"/>
              </a:ext>
            </a:extLst>
          </p:cNvPr>
          <p:cNvPicPr>
            <a:picLocks noChangeAspect="1"/>
          </p:cNvPicPr>
          <p:nvPr/>
        </p:nvPicPr>
        <p:blipFill>
          <a:blip r:embed="rId5"/>
          <a:stretch>
            <a:fillRect/>
          </a:stretch>
        </p:blipFill>
        <p:spPr>
          <a:xfrm>
            <a:off x="519816" y="263905"/>
            <a:ext cx="2207419" cy="714375"/>
          </a:xfrm>
          <a:prstGeom prst="rect">
            <a:avLst/>
          </a:prstGeom>
        </p:spPr>
      </p:pic>
      <p:sp>
        <p:nvSpPr>
          <p:cNvPr id="9" name="Sottotitolo 4">
            <a:extLst>
              <a:ext uri="{FF2B5EF4-FFF2-40B4-BE49-F238E27FC236}">
                <a16:creationId xmlns:a16="http://schemas.microsoft.com/office/drawing/2014/main" id="{C77D2066-AA5F-4F83-99D7-FCD8A75FDC7C}"/>
              </a:ext>
            </a:extLst>
          </p:cNvPr>
          <p:cNvSpPr txBox="1">
            <a:spLocks/>
          </p:cNvSpPr>
          <p:nvPr/>
        </p:nvSpPr>
        <p:spPr>
          <a:xfrm>
            <a:off x="1704853" y="3102587"/>
            <a:ext cx="9144000" cy="16557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1800" dirty="0">
              <a:solidFill>
                <a:srgbClr val="243847"/>
              </a:solidFill>
              <a:latin typeface="Montserrat" panose="00000500000000000000" pitchFamily="2" charset="0"/>
            </a:endParaRPr>
          </a:p>
        </p:txBody>
      </p:sp>
      <p:sp>
        <p:nvSpPr>
          <p:cNvPr id="11" name="Sottotitolo 4">
            <a:extLst>
              <a:ext uri="{FF2B5EF4-FFF2-40B4-BE49-F238E27FC236}">
                <a16:creationId xmlns:a16="http://schemas.microsoft.com/office/drawing/2014/main" id="{FB7B6173-36FF-47CA-BB4B-BCD2AE98DB13}"/>
              </a:ext>
            </a:extLst>
          </p:cNvPr>
          <p:cNvSpPr txBox="1">
            <a:spLocks/>
          </p:cNvSpPr>
          <p:nvPr/>
        </p:nvSpPr>
        <p:spPr>
          <a:xfrm>
            <a:off x="1623525" y="3133500"/>
            <a:ext cx="9144000" cy="16557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1800" dirty="0">
              <a:solidFill>
                <a:srgbClr val="243847"/>
              </a:solidFill>
              <a:latin typeface="Montserrat" panose="00000500000000000000" pitchFamily="2" charset="0"/>
            </a:endParaRPr>
          </a:p>
        </p:txBody>
      </p:sp>
    </p:spTree>
    <p:extLst>
      <p:ext uri="{BB962C8B-B14F-4D97-AF65-F5344CB8AC3E}">
        <p14:creationId xmlns:p14="http://schemas.microsoft.com/office/powerpoint/2010/main" val="3494689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10</a:t>
            </a:fld>
            <a:endParaRPr lang="en-US"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668097827"/>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Tree>
    <p:extLst>
      <p:ext uri="{BB962C8B-B14F-4D97-AF65-F5344CB8AC3E}">
        <p14:creationId xmlns:p14="http://schemas.microsoft.com/office/powerpoint/2010/main" val="3124766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endParaRPr lang="en-US" sz="2000" dirty="0"/>
          </a:p>
        </p:txBody>
      </p:sp>
    </p:spTree>
    <p:extLst>
      <p:ext uri="{BB962C8B-B14F-4D97-AF65-F5344CB8AC3E}">
        <p14:creationId xmlns:p14="http://schemas.microsoft.com/office/powerpoint/2010/main" val="1403455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13</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id="{692474E6-3035-46B8-9C05-9B4204E8ED39}"/>
              </a:ext>
            </a:extLst>
          </p:cNvPr>
          <p:cNvSpPr>
            <a:spLocks noGrp="1"/>
          </p:cNvSpPr>
          <p:nvPr>
            <p:ph type="dt" sz="half" idx="10"/>
          </p:nvPr>
        </p:nvSpPr>
        <p:spPr/>
        <p:txBody>
          <a:bodyPr/>
          <a:lstStyle/>
          <a:p>
            <a:r>
              <a:rPr lang="en-US" dirty="0"/>
              <a:t>9/3/20XX</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14</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Presenter name</a:t>
            </a:r>
          </a:p>
          <a:p>
            <a:r>
              <a:rPr lang="en-US" dirty="0"/>
              <a:t>Email address</a:t>
            </a:r>
          </a:p>
          <a:p>
            <a:r>
              <a:rPr lang="en-US" dirty="0"/>
              <a:t>Website</a:t>
            </a:r>
          </a:p>
          <a:p>
            <a:endParaRPr lang="en-US" dirty="0"/>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4" name="Date Placeholder 3">
            <a:extLst>
              <a:ext uri="{FF2B5EF4-FFF2-40B4-BE49-F238E27FC236}">
                <a16:creationId xmlns:a16="http://schemas.microsoft.com/office/drawing/2014/main" id="{2F8D5D16-EDC5-46DE-A0B9-0765F4F59BB7}"/>
              </a:ext>
            </a:extLst>
          </p:cNvPr>
          <p:cNvSpPr>
            <a:spLocks noGrp="1"/>
          </p:cNvSpPr>
          <p:nvPr>
            <p:ph type="dt" sz="half" idx="10"/>
          </p:nvPr>
        </p:nvSpPr>
        <p:spPr/>
        <p:txBody>
          <a:bodyPr/>
          <a:lstStyle/>
          <a:p>
            <a:r>
              <a:rPr lang="en-US" dirty="0"/>
              <a:t>01/07/2024</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2</a:t>
            </a:fld>
            <a:endParaRPr lang="en-US" dirty="0"/>
          </a:p>
        </p:txBody>
      </p:sp>
      <p:sp>
        <p:nvSpPr>
          <p:cNvPr id="10" name="Segnaposto contenuto 9">
            <a:extLst>
              <a:ext uri="{FF2B5EF4-FFF2-40B4-BE49-F238E27FC236}">
                <a16:creationId xmlns:a16="http://schemas.microsoft.com/office/drawing/2014/main" id="{ECA5D033-EFC0-A2E7-0721-391FAA81CC73}"/>
              </a:ext>
            </a:extLst>
          </p:cNvPr>
          <p:cNvSpPr>
            <a:spLocks noGrp="1"/>
          </p:cNvSpPr>
          <p:nvPr>
            <p:ph idx="1"/>
          </p:nvPr>
        </p:nvSpPr>
        <p:spPr>
          <a:xfrm>
            <a:off x="435953" y="2070208"/>
            <a:ext cx="2627789" cy="2717584"/>
          </a:xfrm>
        </p:spPr>
        <p:txBody>
          <a:bodyPr>
            <a:normAutofit/>
          </a:bodyPr>
          <a:lstStyle/>
          <a:p>
            <a:endParaRPr lang="en-US" dirty="0"/>
          </a:p>
          <a:p>
            <a:endParaRPr lang="en-US" dirty="0"/>
          </a:p>
          <a:p>
            <a:pPr marL="0" indent="0">
              <a:buNone/>
            </a:pPr>
            <a:r>
              <a:rPr lang="en-US" b="1" spc="20" dirty="0">
                <a:solidFill>
                  <a:schemeClr val="bg1"/>
                </a:solidFill>
                <a:effectLst/>
                <a:latin typeface="+mj-lt"/>
              </a:rPr>
              <a:t> • Aldo Barca                     1000050457</a:t>
            </a:r>
            <a:br>
              <a:rPr lang="en-US" b="1" spc="20" dirty="0">
                <a:solidFill>
                  <a:schemeClr val="bg1"/>
                </a:solidFill>
                <a:effectLst/>
                <a:latin typeface="+mj-lt"/>
              </a:rPr>
            </a:br>
            <a:endParaRPr lang="en-US" dirty="0">
              <a:solidFill>
                <a:schemeClr val="bg1"/>
              </a:solidFill>
            </a:endParaRPr>
          </a:p>
          <a:p>
            <a:endParaRPr lang="it-IT" dirty="0"/>
          </a:p>
        </p:txBody>
      </p:sp>
      <p:sp>
        <p:nvSpPr>
          <p:cNvPr id="7" name="Segnaposto contenuto 9">
            <a:extLst>
              <a:ext uri="{FF2B5EF4-FFF2-40B4-BE49-F238E27FC236}">
                <a16:creationId xmlns:a16="http://schemas.microsoft.com/office/drawing/2014/main" id="{71F41A0C-EE7B-40F0-8B53-5F60D931AFB4}"/>
              </a:ext>
            </a:extLst>
          </p:cNvPr>
          <p:cNvSpPr txBox="1">
            <a:spLocks/>
          </p:cNvSpPr>
          <p:nvPr/>
        </p:nvSpPr>
        <p:spPr>
          <a:xfrm>
            <a:off x="3637358" y="2070208"/>
            <a:ext cx="4001107" cy="23983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pPr marL="0" indent="0">
              <a:buFont typeface="Arial" panose="020B0604020202020204" pitchFamily="34" charset="0"/>
              <a:buNone/>
            </a:pPr>
            <a:r>
              <a:rPr lang="en-US" b="1" spc="20" dirty="0">
                <a:latin typeface="+mj-lt"/>
              </a:rPr>
              <a:t> • Francesco </a:t>
            </a:r>
            <a:r>
              <a:rPr lang="en-US" b="1" spc="20" dirty="0" err="1">
                <a:latin typeface="+mj-lt"/>
              </a:rPr>
              <a:t>Cerruto</a:t>
            </a:r>
            <a:r>
              <a:rPr lang="en-US" b="1" spc="20" dirty="0">
                <a:latin typeface="+mj-lt"/>
              </a:rPr>
              <a:t> 	1000005927</a:t>
            </a:r>
            <a:br>
              <a:rPr lang="en-US" b="1" spc="20" dirty="0">
                <a:latin typeface="+mj-lt"/>
              </a:rPr>
            </a:br>
            <a:endParaRPr lang="en-US" dirty="0"/>
          </a:p>
          <a:p>
            <a:endParaRPr lang="it-IT" dirty="0"/>
          </a:p>
        </p:txBody>
      </p:sp>
      <p:sp>
        <p:nvSpPr>
          <p:cNvPr id="8" name="Segnaposto contenuto 9">
            <a:extLst>
              <a:ext uri="{FF2B5EF4-FFF2-40B4-BE49-F238E27FC236}">
                <a16:creationId xmlns:a16="http://schemas.microsoft.com/office/drawing/2014/main" id="{72FDC1CE-DBE6-4AA7-B636-29311162EA36}"/>
              </a:ext>
            </a:extLst>
          </p:cNvPr>
          <p:cNvSpPr txBox="1">
            <a:spLocks/>
          </p:cNvSpPr>
          <p:nvPr/>
        </p:nvSpPr>
        <p:spPr>
          <a:xfrm>
            <a:off x="8016773" y="2224304"/>
            <a:ext cx="4358698" cy="285645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pPr marL="0" indent="0">
              <a:buFont typeface="Arial" panose="020B0604020202020204" pitchFamily="34" charset="0"/>
              <a:buNone/>
            </a:pPr>
            <a:r>
              <a:rPr lang="en-US" b="1" spc="20" dirty="0">
                <a:latin typeface="+mj-lt"/>
              </a:rPr>
              <a:t> •Giovanni </a:t>
            </a:r>
            <a:r>
              <a:rPr lang="en-US" b="1" spc="20" dirty="0" err="1">
                <a:latin typeface="+mj-lt"/>
              </a:rPr>
              <a:t>Traina</a:t>
            </a:r>
            <a:endParaRPr lang="en-US" b="1" spc="20" dirty="0">
              <a:latin typeface="+mj-lt"/>
            </a:endParaRPr>
          </a:p>
          <a:p>
            <a:pPr marL="0" indent="0">
              <a:buFont typeface="Arial" panose="020B0604020202020204" pitchFamily="34" charset="0"/>
              <a:buNone/>
            </a:pPr>
            <a:r>
              <a:rPr lang="en-US" b="1" spc="20" dirty="0">
                <a:latin typeface="+mj-lt"/>
              </a:rPr>
              <a:t>	1000053629 </a:t>
            </a:r>
            <a:endParaRPr lang="it-IT" dirty="0"/>
          </a:p>
          <a:p>
            <a:pPr marL="0" indent="0">
              <a:buFont typeface="Arial" panose="020B0604020202020204" pitchFamily="34" charset="0"/>
              <a:buNone/>
            </a:pPr>
            <a:br>
              <a:rPr lang="en-US" b="1" spc="20" dirty="0">
                <a:latin typeface="+mj-lt"/>
              </a:rPr>
            </a:br>
            <a:endParaRPr lang="en-US" dirty="0"/>
          </a:p>
          <a:p>
            <a:endParaRPr lang="it-IT" dirty="0"/>
          </a:p>
        </p:txBody>
      </p:sp>
    </p:spTree>
    <p:extLst>
      <p:ext uri="{BB962C8B-B14F-4D97-AF65-F5344CB8AC3E}">
        <p14:creationId xmlns:p14="http://schemas.microsoft.com/office/powerpoint/2010/main" val="2316844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a:lstStyle/>
          <a:p>
            <a:r>
              <a:rPr lang="en-US" sz="2000" dirty="0">
                <a:solidFill>
                  <a:schemeClr val="bg1"/>
                </a:solidFill>
              </a:rPr>
              <a:t>Presenter Name</a:t>
            </a:r>
          </a:p>
          <a:p>
            <a:endParaRPr lang="en-US" dirty="0"/>
          </a:p>
        </p:txBody>
      </p:sp>
    </p:spTree>
    <p:extLst>
      <p:ext uri="{BB962C8B-B14F-4D97-AF65-F5344CB8AC3E}">
        <p14:creationId xmlns:p14="http://schemas.microsoft.com/office/powerpoint/2010/main" val="114769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p:txBody>
          <a:bodyPr/>
          <a:lstStyle/>
          <a:p>
            <a:r>
              <a:rPr lang="en-US" dirty="0">
                <a:latin typeface="+mn-lt"/>
              </a:rPr>
              <a:t>Outline</a:t>
            </a:r>
            <a:endParaRPr lang="en-US" dirty="0"/>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a:lstStyle/>
          <a:p>
            <a:r>
              <a:rPr lang="it-IT" dirty="0"/>
              <a:t>The </a:t>
            </a:r>
            <a:r>
              <a:rPr lang="it-IT" dirty="0" err="1"/>
              <a:t>issue</a:t>
            </a:r>
            <a:endParaRPr lang="it-IT" dirty="0"/>
          </a:p>
          <a:p>
            <a:r>
              <a:rPr lang="it-IT" dirty="0"/>
              <a:t>The </a:t>
            </a:r>
            <a:r>
              <a:rPr lang="it-IT" dirty="0" err="1"/>
              <a:t>technology</a:t>
            </a:r>
            <a:r>
              <a:rPr lang="it-IT" dirty="0"/>
              <a:t>(</a:t>
            </a:r>
            <a:r>
              <a:rPr lang="it-IT" dirty="0" err="1"/>
              <a:t>ies</a:t>
            </a:r>
            <a:r>
              <a:rPr lang="it-IT" dirty="0"/>
              <a:t>)</a:t>
            </a:r>
          </a:p>
          <a:p>
            <a:r>
              <a:rPr lang="it-IT" dirty="0"/>
              <a:t>The </a:t>
            </a:r>
            <a:r>
              <a:rPr lang="it-IT" dirty="0" err="1"/>
              <a:t>key</a:t>
            </a:r>
            <a:r>
              <a:rPr lang="it-IT" dirty="0"/>
              <a:t> </a:t>
            </a:r>
            <a:r>
              <a:rPr lang="it-IT" dirty="0" err="1"/>
              <a:t>points</a:t>
            </a:r>
            <a:endParaRPr lang="it-IT" dirty="0"/>
          </a:p>
          <a:p>
            <a:r>
              <a:rPr lang="it-IT" dirty="0" err="1"/>
              <a:t>Strengths</a:t>
            </a:r>
            <a:r>
              <a:rPr lang="it-IT" dirty="0"/>
              <a:t> and </a:t>
            </a:r>
            <a:r>
              <a:rPr lang="it-IT" dirty="0" err="1"/>
              <a:t>weaknesses</a:t>
            </a:r>
            <a:endParaRPr lang="it-IT" dirty="0"/>
          </a:p>
          <a:p>
            <a:r>
              <a:rPr lang="it-IT" dirty="0" err="1"/>
              <a:t>Conclusions</a:t>
            </a:r>
            <a:endParaRPr lang="it-IT" dirty="0"/>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p:pic>
      <p:sp>
        <p:nvSpPr>
          <p:cNvPr id="7" name="Date Placeholder 6">
            <a:extLst>
              <a:ext uri="{FF2B5EF4-FFF2-40B4-BE49-F238E27FC236}">
                <a16:creationId xmlns:a16="http://schemas.microsoft.com/office/drawing/2014/main" id="{05C25F72-F9A7-42F9-9720-0801ED77D4D1}"/>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4</a:t>
            </a:fld>
            <a:endParaRPr lang="en-US" dirty="0"/>
          </a:p>
        </p:txBody>
      </p:sp>
    </p:spTree>
    <p:extLst>
      <p:ext uri="{BB962C8B-B14F-4D97-AF65-F5344CB8AC3E}">
        <p14:creationId xmlns:p14="http://schemas.microsoft.com/office/powerpoint/2010/main" val="16135980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sz="5400" dirty="0"/>
              <a:t>Introduction</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lstStyle/>
          <a:p>
            <a:r>
              <a:rPr lang="en-US" sz="20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9/3/20XX</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Presentation Title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5</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a:lstStyle/>
          <a:p>
            <a:r>
              <a:rPr lang="en-US" b="1" cap="all" spc="400" dirty="0">
                <a:solidFill>
                  <a:schemeClr val="bg1"/>
                </a:solidFill>
                <a:latin typeface="+mn-lt"/>
              </a:rPr>
              <a:t>Topic one</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a:lstStyle/>
          <a:p>
            <a:r>
              <a:rPr lang="en-US" sz="2000" dirty="0">
                <a:solidFill>
                  <a:schemeClr val="bg1"/>
                </a:solidFill>
              </a:rPr>
              <a:t>Subtitle</a:t>
            </a:r>
            <a:endParaRPr lang="en-US" dirty="0"/>
          </a:p>
        </p:txBody>
      </p:sp>
    </p:spTree>
    <p:extLst>
      <p:ext uri="{BB962C8B-B14F-4D97-AF65-F5344CB8AC3E}">
        <p14:creationId xmlns:p14="http://schemas.microsoft.com/office/powerpoint/2010/main" val="22278825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Chart</a:t>
            </a:r>
          </a:p>
        </p:txBody>
      </p:sp>
      <p:graphicFrame>
        <p:nvGraphicFramePr>
          <p:cNvPr id="8" name="Content Placeholder 7" descr="chart">
            <a:extLst>
              <a:ext uri="{FF2B5EF4-FFF2-40B4-BE49-F238E27FC236}">
                <a16:creationId xmlns:a16="http://schemas.microsoft.com/office/drawing/2014/main" id="{314209B2-7DC1-4F18-AD3E-91CE29A6776E}"/>
              </a:ext>
            </a:extLst>
          </p:cNvPr>
          <p:cNvGraphicFramePr>
            <a:graphicFrameLocks noGrp="1"/>
          </p:cNvGraphicFramePr>
          <p:nvPr>
            <p:ph idx="1"/>
            <p:extLst>
              <p:ext uri="{D42A27DB-BD31-4B8C-83A1-F6EECF244321}">
                <p14:modId xmlns:p14="http://schemas.microsoft.com/office/powerpoint/2010/main" val="1669518980"/>
              </p:ext>
            </p:extLst>
          </p:nvPr>
        </p:nvGraphicFramePr>
        <p:xfrm>
          <a:off x="1447800" y="2185945"/>
          <a:ext cx="9906000" cy="3650975"/>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7</a:t>
            </a:fld>
            <a:endParaRPr lang="en-US" b="1" cap="all" spc="100" dirty="0">
              <a:solidFill>
                <a:schemeClr val="accent2"/>
              </a:solidFill>
            </a:endParaRPr>
          </a:p>
        </p:txBody>
      </p:sp>
    </p:spTree>
    <p:extLst>
      <p:ext uri="{BB962C8B-B14F-4D97-AF65-F5344CB8AC3E}">
        <p14:creationId xmlns:p14="http://schemas.microsoft.com/office/powerpoint/2010/main" val="783914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Table</a:t>
            </a:r>
          </a:p>
        </p:txBody>
      </p:sp>
      <p:graphicFrame>
        <p:nvGraphicFramePr>
          <p:cNvPr id="5" name="Table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3612315666"/>
              </p:ext>
            </p:extLst>
          </p:nvPr>
        </p:nvGraphicFramePr>
        <p:xfrm>
          <a:off x="1447800" y="2209799"/>
          <a:ext cx="9753600" cy="3010885"/>
        </p:xfrm>
        <a:graphic>
          <a:graphicData uri="http://schemas.openxmlformats.org/drawingml/2006/table">
            <a:tbl>
              <a:tblPr firstRow="1">
                <a:tableStyleId>{5C22544A-7EE6-4342-B048-85BDC9FD1C3A}</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endParaRPr lang="en-US" dirty="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dirty="0">
                          <a:solidFill>
                            <a:schemeClr val="bg1"/>
                          </a:solidFill>
                        </a:rPr>
                        <a:t>Category 1</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algn="ctr"/>
                      <a:r>
                        <a:rPr lang="en-US" dirty="0">
                          <a:solidFill>
                            <a:schemeClr val="bg1"/>
                          </a:solidFill>
                        </a:rPr>
                        <a:t>Category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a:r>
                        <a:rPr lang="en-US" dirty="0">
                          <a:solidFill>
                            <a:schemeClr val="bg1"/>
                          </a:solidFill>
                        </a:rPr>
                        <a:t>Category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ctr"/>
                      <a:r>
                        <a:rPr lang="en-US" dirty="0">
                          <a:solidFill>
                            <a:schemeClr val="bg1"/>
                          </a:solidFill>
                        </a:rPr>
                        <a:t>Category 4</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42729846"/>
                  </a:ext>
                </a:extLst>
              </a:tr>
              <a:tr h="602177">
                <a:tc>
                  <a:txBody>
                    <a:bodyPr/>
                    <a:lstStyle/>
                    <a:p>
                      <a:pPr algn="ctr"/>
                      <a:r>
                        <a:rPr lang="en-US" b="0" dirty="0"/>
                        <a:t>Item 1 </a:t>
                      </a:r>
                    </a:p>
                  </a:txBody>
                  <a:tcPr anchor="ctr">
                    <a:lnL w="12700" cmpd="sng">
                      <a:noFill/>
                    </a:lnL>
                    <a:lnR w="6350"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2.3</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5</a:t>
                      </a:r>
                    </a:p>
                  </a:txBody>
                  <a:tcPr anchor="ctr">
                    <a:lnL w="6350" cap="flat" cmpd="sng" algn="ctr">
                      <a:solidFill>
                        <a:schemeClr val="accent4"/>
                      </a:solidFill>
                      <a:prstDash val="solid"/>
                      <a:round/>
                      <a:headEnd type="none" w="med" len="med"/>
                      <a:tailEnd type="none" w="med" len="med"/>
                    </a:lnL>
                    <a:lnR w="12700" cmpd="sng">
                      <a:noFill/>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02177">
                <a:tc>
                  <a:txBody>
                    <a:bodyPr/>
                    <a:lstStyle/>
                    <a:p>
                      <a:pPr algn="ctr"/>
                      <a:r>
                        <a:rPr lang="en-US" b="0" dirty="0"/>
                        <a:t>Item 2</a:t>
                      </a:r>
                    </a:p>
                  </a:txBody>
                  <a:tcPr anchor="ctr">
                    <a:lnR w="6350" cap="flat" cmpd="sng" algn="ctr">
                      <a:solidFill>
                        <a:schemeClr val="accent1"/>
                      </a:solidFill>
                      <a:prstDash val="solid"/>
                      <a:round/>
                      <a:headEnd type="none" w="med" len="med"/>
                      <a:tailEnd type="none" w="med" len="med"/>
                    </a:lnR>
                    <a:lnT w="12700" cmpd="sng">
                      <a:noFill/>
                    </a:lnT>
                    <a:noFill/>
                  </a:tcPr>
                </a:tc>
                <a:tc>
                  <a:txBody>
                    <a:bodyPr/>
                    <a:lstStyle/>
                    <a:p>
                      <a:pPr algn="ctr"/>
                      <a:r>
                        <a:rPr lang="en-US" dirty="0"/>
                        <a:t>3.2</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noFill/>
                  </a:tcPr>
                </a:tc>
                <a:tc>
                  <a:txBody>
                    <a:bodyPr/>
                    <a:lstStyle/>
                    <a:p>
                      <a:pPr algn="ctr"/>
                      <a:r>
                        <a:rPr lang="en-US" dirty="0"/>
                        <a:t>5.1</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12700" cmpd="sng">
                      <a:noFill/>
                    </a:lnT>
                    <a:noFill/>
                  </a:tcPr>
                </a:tc>
                <a:tc>
                  <a:txBody>
                    <a:bodyPr/>
                    <a:lstStyle/>
                    <a:p>
                      <a:pPr algn="ctr"/>
                      <a:r>
                        <a:rPr lang="en-US" dirty="0"/>
                        <a:t>4.4</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12700" cmpd="sng">
                      <a:noFill/>
                    </a:lnT>
                    <a:noFill/>
                  </a:tcPr>
                </a:tc>
                <a:tc>
                  <a:txBody>
                    <a:bodyPr/>
                    <a:lstStyle/>
                    <a:p>
                      <a:pPr algn="ctr"/>
                      <a:r>
                        <a:rPr lang="en-US" dirty="0"/>
                        <a:t>3</a:t>
                      </a:r>
                    </a:p>
                  </a:txBody>
                  <a:tcPr anchor="ctr">
                    <a:lnL w="6350" cap="flat" cmpd="sng" algn="ctr">
                      <a:solidFill>
                        <a:schemeClr val="accent4"/>
                      </a:solidFill>
                      <a:prstDash val="solid"/>
                      <a:round/>
                      <a:headEnd type="none" w="med" len="med"/>
                      <a:tailEnd type="none" w="med" len="med"/>
                    </a:lnL>
                    <a:lnT w="12700" cmpd="sng">
                      <a:noFill/>
                    </a:lnT>
                    <a:noFill/>
                  </a:tcPr>
                </a:tc>
                <a:extLst>
                  <a:ext uri="{0D108BD9-81ED-4DB2-BD59-A6C34878D82A}">
                    <a16:rowId xmlns:a16="http://schemas.microsoft.com/office/drawing/2014/main" val="3783722433"/>
                  </a:ext>
                </a:extLst>
              </a:tr>
              <a:tr h="602177">
                <a:tc>
                  <a:txBody>
                    <a:bodyPr/>
                    <a:lstStyle/>
                    <a:p>
                      <a:pPr algn="ctr"/>
                      <a:r>
                        <a:rPr lang="en-US" b="0" dirty="0"/>
                        <a:t>Item 3</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2.1</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2.5</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2.8</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400497281"/>
                  </a:ext>
                </a:extLst>
              </a:tr>
              <a:tr h="602177">
                <a:tc>
                  <a:txBody>
                    <a:bodyPr/>
                    <a:lstStyle/>
                    <a:p>
                      <a:pPr algn="ctr"/>
                      <a:r>
                        <a:rPr lang="en-US" b="0" dirty="0"/>
                        <a:t>Item 4</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2.2</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7</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567824203"/>
                  </a:ext>
                </a:extLst>
              </a:tr>
            </a:tbl>
          </a:graphicData>
        </a:graphic>
      </p:graphicFrame>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8</a:t>
            </a:fld>
            <a:endParaRPr lang="en-US" b="1" cap="all" spc="100" dirty="0">
              <a:solidFill>
                <a:schemeClr val="accent2"/>
              </a:solidFill>
            </a:endParaRPr>
          </a:p>
        </p:txBody>
      </p:sp>
    </p:spTree>
    <p:extLst>
      <p:ext uri="{BB962C8B-B14F-4D97-AF65-F5344CB8AC3E}">
        <p14:creationId xmlns:p14="http://schemas.microsoft.com/office/powerpoint/2010/main" val="277827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p:txBody>
          <a:bodyPr/>
          <a:lstStyle/>
          <a:p>
            <a:r>
              <a:rPr lang="en-US" sz="3600" dirty="0"/>
              <a:t>The way to get started is to quit talking and begin doing.</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p:txBody>
          <a:bodyPr/>
          <a:lstStyle/>
          <a:p>
            <a:r>
              <a:rPr lang="en-US" sz="1800"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9</a:t>
            </a:fld>
            <a:endParaRPr lang="en-US" dirty="0"/>
          </a:p>
        </p:txBody>
      </p:sp>
    </p:spTree>
    <p:extLst>
      <p:ext uri="{BB962C8B-B14F-4D97-AF65-F5344CB8AC3E}">
        <p14:creationId xmlns:p14="http://schemas.microsoft.com/office/powerpoint/2010/main" val="3561473475"/>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Personalizzato 2">
      <a:majorFont>
        <a:latin typeface="Montserra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2.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{C038943D-EE37-422E-AD8A-D1ADCBAB749E}tf89338750_win32</Template>
  <TotalTime>6478</TotalTime>
  <Words>593</Words>
  <Application>Microsoft Office PowerPoint</Application>
  <PresentationFormat>Widescreen</PresentationFormat>
  <Paragraphs>114</Paragraphs>
  <Slides>14</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14</vt:i4>
      </vt:variant>
    </vt:vector>
  </HeadingPairs>
  <TitlesOfParts>
    <vt:vector size="18" baseType="lpstr">
      <vt:lpstr>Arial</vt:lpstr>
      <vt:lpstr>Calibri</vt:lpstr>
      <vt:lpstr>Montserrat</vt:lpstr>
      <vt:lpstr>GradientUnivers</vt:lpstr>
      <vt:lpstr>Towards machines that understand people </vt:lpstr>
      <vt:lpstr>Team</vt:lpstr>
      <vt:lpstr>Presentazione standard di PowerPoint</vt:lpstr>
      <vt:lpstr>Outline</vt:lpstr>
      <vt:lpstr>Introduction</vt:lpstr>
      <vt:lpstr>Topic one</vt:lpstr>
      <vt:lpstr>Chart</vt:lpstr>
      <vt:lpstr>Table</vt:lpstr>
      <vt:lpstr>The way to get started is to quit talking and begin doing.</vt:lpstr>
      <vt:lpstr>Timeline</vt:lpstr>
      <vt:lpstr>Title</vt:lpstr>
      <vt:lpstr>Title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Galaxy</dc:title>
  <dc:creator>Salvo Calcagno</dc:creator>
  <cp:lastModifiedBy>Aldo Barca</cp:lastModifiedBy>
  <cp:revision>8</cp:revision>
  <dcterms:created xsi:type="dcterms:W3CDTF">2023-05-16T15:20:59Z</dcterms:created>
  <dcterms:modified xsi:type="dcterms:W3CDTF">2024-06-27T21:53:20Z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